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9" r:id="rId12"/>
    <p:sldId id="268" r:id="rId13"/>
  </p:sldIdLst>
  <p:sldSz cx="18288000" cy="10287000"/>
  <p:notesSz cx="6858000" cy="9144000"/>
  <p:embeddedFontLst>
    <p:embeddedFont>
      <p:font typeface="Bebas Neue Bold" panose="020B0604020202020204" charset="0"/>
      <p:regular r:id="rId14"/>
    </p:embeddedFont>
    <p:embeddedFont>
      <p:font typeface="Montserrat Bold" panose="020B0604020202020204" charset="0"/>
      <p:regular r:id="rId15"/>
    </p:embeddedFont>
    <p:embeddedFont>
      <p:font typeface="Montserrat Medium" panose="00000600000000000000" pitchFamily="2" charset="0"/>
      <p:regular r:id="rId16"/>
      <p:italic r:id="rId17"/>
    </p:embeddedFont>
    <p:embeddedFont>
      <p:font typeface="Montserrat Semi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Usama941/Chatbot.g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7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127" y="683475"/>
            <a:ext cx="16859746" cy="8920050"/>
            <a:chOff x="0" y="0"/>
            <a:chExt cx="4440427" cy="2349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8415441" cy="8229600"/>
          </a:xfrm>
          <a:custGeom>
            <a:avLst/>
            <a:gdLst/>
            <a:ahLst/>
            <a:cxnLst/>
            <a:rect l="l" t="t" r="r" b="b"/>
            <a:pathLst>
              <a:path w="8415441" h="8229600">
                <a:moveTo>
                  <a:pt x="0" y="0"/>
                </a:moveTo>
                <a:lnTo>
                  <a:pt x="8415441" y="0"/>
                </a:lnTo>
                <a:lnTo>
                  <a:pt x="84154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9872559" y="6463550"/>
            <a:ext cx="6862994" cy="822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7"/>
              </a:lnSpc>
              <a:spcBef>
                <a:spcPct val="0"/>
              </a:spcBef>
            </a:pPr>
            <a:r>
              <a:rPr lang="en-US" sz="3200" b="1" spc="-192" dirty="0">
                <a:solidFill>
                  <a:srgbClr val="5479F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and Data Management Plan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72559" y="2166506"/>
            <a:ext cx="8415441" cy="4423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01"/>
              </a:lnSpc>
            </a:pPr>
            <a:r>
              <a:rPr lang="en-US" sz="7200" b="1" dirty="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Intent Recognition </a:t>
            </a:r>
          </a:p>
          <a:p>
            <a:pPr algn="l">
              <a:lnSpc>
                <a:spcPts val="12101"/>
              </a:lnSpc>
            </a:pPr>
            <a:r>
              <a:rPr lang="en-US" sz="7200" b="1" dirty="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Chatbot with </a:t>
            </a:r>
          </a:p>
          <a:p>
            <a:pPr algn="l">
              <a:lnSpc>
                <a:spcPts val="12101"/>
              </a:lnSpc>
            </a:pPr>
            <a:r>
              <a:rPr lang="en-US" sz="7200" b="1" dirty="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Sentimental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2"/>
          <p:cNvSpPr txBox="1"/>
          <p:nvPr/>
        </p:nvSpPr>
        <p:spPr>
          <a:xfrm>
            <a:off x="-1600200" y="648674"/>
            <a:ext cx="8975721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75"/>
              </a:lnSpc>
              <a:spcBef>
                <a:spcPct val="0"/>
              </a:spcBef>
            </a:pPr>
            <a:r>
              <a:rPr lang="en-US" sz="6312" b="1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Project Plan</a:t>
            </a:r>
            <a:endParaRPr lang="en-US" sz="6312" b="1" dirty="0">
              <a:solidFill>
                <a:srgbClr val="000000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pic>
        <p:nvPicPr>
          <p:cNvPr id="3" name="Picture 2" descr="A screenshot of a project&#10;&#10;Description automatically generated">
            <a:extLst>
              <a:ext uri="{FF2B5EF4-FFF2-40B4-BE49-F238E27FC236}">
                <a16:creationId xmlns:a16="http://schemas.microsoft.com/office/drawing/2014/main" id="{4B6C8D8E-931C-50D9-57C3-0CBC04EF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5899"/>
            <a:ext cx="15925800" cy="78303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39E39-991A-5DFC-4F72-A05E89B8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>
            <a:extLst>
              <a:ext uri="{FF2B5EF4-FFF2-40B4-BE49-F238E27FC236}">
                <a16:creationId xmlns:a16="http://schemas.microsoft.com/office/drawing/2014/main" id="{F735ACD2-A01A-AB02-F1E5-530C0F677193}"/>
              </a:ext>
            </a:extLst>
          </p:cNvPr>
          <p:cNvSpPr/>
          <p:nvPr/>
        </p:nvSpPr>
        <p:spPr>
          <a:xfrm>
            <a:off x="11764829" y="2857500"/>
            <a:ext cx="6528087" cy="6373045"/>
          </a:xfrm>
          <a:custGeom>
            <a:avLst/>
            <a:gdLst/>
            <a:ahLst/>
            <a:cxnLst/>
            <a:rect l="l" t="t" r="r" b="b"/>
            <a:pathLst>
              <a:path w="6528087" h="6373045">
                <a:moveTo>
                  <a:pt x="0" y="0"/>
                </a:moveTo>
                <a:lnTo>
                  <a:pt x="6528088" y="0"/>
                </a:lnTo>
                <a:lnTo>
                  <a:pt x="6528088" y="6373045"/>
                </a:lnTo>
                <a:lnTo>
                  <a:pt x="0" y="637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71C905D6-7058-FE0D-D250-899A32C2FF8E}"/>
              </a:ext>
            </a:extLst>
          </p:cNvPr>
          <p:cNvSpPr txBox="1"/>
          <p:nvPr/>
        </p:nvSpPr>
        <p:spPr>
          <a:xfrm>
            <a:off x="-914400" y="1714500"/>
            <a:ext cx="10667221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75"/>
              </a:lnSpc>
              <a:spcBef>
                <a:spcPct val="0"/>
              </a:spcBef>
            </a:pPr>
            <a:r>
              <a:rPr lang="en-US" sz="6312" b="1" dirty="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Management plan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718EA9-425C-8F1C-D163-03E0D24CC5B8}"/>
              </a:ext>
            </a:extLst>
          </p:cNvPr>
          <p:cNvSpPr txBox="1"/>
          <p:nvPr/>
        </p:nvSpPr>
        <p:spPr>
          <a:xfrm>
            <a:off x="1295401" y="3314700"/>
            <a:ext cx="100584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Inter"/>
              </a:rPr>
              <a:t>Data Collection</a:t>
            </a:r>
            <a:r>
              <a:rPr lang="en-US" sz="2800" b="0" i="0" dirty="0">
                <a:effectLst/>
                <a:latin typeface="Inter"/>
              </a:rPr>
              <a:t>: Public datasets in CSV format.</a:t>
            </a:r>
          </a:p>
          <a:p>
            <a:pPr algn="l"/>
            <a:endParaRPr lang="en-US" sz="28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Inter"/>
              </a:rPr>
              <a:t>Storage</a:t>
            </a:r>
            <a:r>
              <a:rPr lang="en-US" sz="2800" b="0" i="0" dirty="0">
                <a:effectLst/>
                <a:latin typeface="Inter"/>
              </a:rPr>
              <a:t>: Local and cloud (e.g., Google Drive).</a:t>
            </a:r>
          </a:p>
          <a:p>
            <a:pPr algn="l">
              <a:spcBef>
                <a:spcPts val="300"/>
              </a:spcBef>
            </a:pPr>
            <a:endParaRPr lang="en-US" sz="28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Inter"/>
              </a:rPr>
              <a:t>Backups</a:t>
            </a:r>
            <a:r>
              <a:rPr lang="en-US" sz="2800" b="0" i="0" dirty="0">
                <a:effectLst/>
                <a:latin typeface="Inter"/>
              </a:rPr>
              <a:t>: Weekly (local) and bi-weekly (cloud).</a:t>
            </a:r>
          </a:p>
          <a:p>
            <a:pPr algn="l">
              <a:spcBef>
                <a:spcPts val="300"/>
              </a:spcBef>
            </a:pPr>
            <a:endParaRPr lang="en-US" sz="28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Inter"/>
              </a:rPr>
              <a:t>Version Control</a:t>
            </a:r>
            <a:r>
              <a:rPr lang="en-US" sz="2800" b="0" i="0" dirty="0">
                <a:effectLst/>
                <a:latin typeface="Inter"/>
              </a:rPr>
              <a:t>: GitHub with weekly commits for code tracking.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Inter"/>
              </a:rPr>
              <a:t>My git rep link: </a:t>
            </a:r>
            <a:r>
              <a:rPr lang="en-US" sz="2800" dirty="0">
                <a:latin typeface="Inter"/>
                <a:hlinkClick r:id="rId4"/>
              </a:rPr>
              <a:t>https://github.com/Usama941/Chatbot.git</a:t>
            </a:r>
            <a:endParaRPr lang="en-US" sz="28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</a:pPr>
            <a:endParaRPr lang="en-US" sz="28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Inter"/>
              </a:rPr>
              <a:t>Goal</a:t>
            </a:r>
            <a:r>
              <a:rPr lang="en-US" sz="2800" b="0" i="0" dirty="0">
                <a:effectLst/>
                <a:latin typeface="Inter"/>
              </a:rPr>
              <a:t>: Organized management of data and code throughout the project lifecycle.</a:t>
            </a:r>
          </a:p>
        </p:txBody>
      </p:sp>
    </p:spTree>
    <p:extLst>
      <p:ext uri="{BB962C8B-B14F-4D97-AF65-F5344CB8AC3E}">
        <p14:creationId xmlns:p14="http://schemas.microsoft.com/office/powerpoint/2010/main" val="132728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7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127" y="683475"/>
            <a:ext cx="16859746" cy="8920050"/>
            <a:chOff x="0" y="0"/>
            <a:chExt cx="4440427" cy="2349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752776" y="3879564"/>
            <a:ext cx="7194594" cy="280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88"/>
              </a:lnSpc>
            </a:pPr>
            <a:r>
              <a:rPr lang="en-US" sz="11264" b="1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 FOR LISTENING!</a:t>
            </a:r>
          </a:p>
        </p:txBody>
      </p:sp>
      <p:sp>
        <p:nvSpPr>
          <p:cNvPr id="6" name="Freeform 6"/>
          <p:cNvSpPr/>
          <p:nvPr/>
        </p:nvSpPr>
        <p:spPr>
          <a:xfrm>
            <a:off x="1275495" y="1063912"/>
            <a:ext cx="7868505" cy="8159176"/>
          </a:xfrm>
          <a:custGeom>
            <a:avLst/>
            <a:gdLst/>
            <a:ahLst/>
            <a:cxnLst/>
            <a:rect l="l" t="t" r="r" b="b"/>
            <a:pathLst>
              <a:path w="7868505" h="8159176">
                <a:moveTo>
                  <a:pt x="0" y="0"/>
                </a:moveTo>
                <a:lnTo>
                  <a:pt x="7868505" y="0"/>
                </a:lnTo>
                <a:lnTo>
                  <a:pt x="7868505" y="8159176"/>
                </a:lnTo>
                <a:lnTo>
                  <a:pt x="0" y="81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5153" y="3380700"/>
            <a:ext cx="4819242" cy="5116647"/>
          </a:xfrm>
          <a:custGeom>
            <a:avLst/>
            <a:gdLst/>
            <a:ahLst/>
            <a:cxnLst/>
            <a:rect l="l" t="t" r="r" b="b"/>
            <a:pathLst>
              <a:path w="4819242" h="5116647">
                <a:moveTo>
                  <a:pt x="0" y="0"/>
                </a:moveTo>
                <a:lnTo>
                  <a:pt x="4819242" y="0"/>
                </a:lnTo>
                <a:lnTo>
                  <a:pt x="4819242" y="5116648"/>
                </a:lnTo>
                <a:lnTo>
                  <a:pt x="0" y="5116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9114628" y="2297439"/>
            <a:ext cx="8144672" cy="82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Research Question?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931076" y="2385645"/>
            <a:ext cx="927410" cy="9274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61490" y="2294609"/>
            <a:ext cx="266582" cy="83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14628" y="3527385"/>
            <a:ext cx="8144672" cy="82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Aims and Objectives?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31076" y="3615591"/>
            <a:ext cx="927410" cy="92741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261490" y="3524555"/>
            <a:ext cx="266582" cy="83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14628" y="4757331"/>
            <a:ext cx="8144672" cy="82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Background?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931076" y="4845538"/>
            <a:ext cx="927410" cy="9274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261490" y="4754501"/>
            <a:ext cx="266582" cy="83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4628" y="5987278"/>
            <a:ext cx="8144672" cy="82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&amp; Data Ethics?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931076" y="6075484"/>
            <a:ext cx="927410" cy="9274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261490" y="5984448"/>
            <a:ext cx="266582" cy="83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14628" y="7217224"/>
            <a:ext cx="8144672" cy="82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Plan?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931076" y="7305431"/>
            <a:ext cx="927410" cy="92741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261490" y="7214394"/>
            <a:ext cx="266582" cy="83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449" y="1770602"/>
            <a:ext cx="4186651" cy="161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75"/>
              </a:lnSpc>
              <a:spcBef>
                <a:spcPct val="0"/>
              </a:spcBef>
            </a:pPr>
            <a:r>
              <a:rPr lang="en-US" sz="10396" b="1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Contents</a:t>
            </a:r>
          </a:p>
        </p:txBody>
      </p:sp>
      <p:grpSp>
        <p:nvGrpSpPr>
          <p:cNvPr id="29" name="Group 24">
            <a:extLst>
              <a:ext uri="{FF2B5EF4-FFF2-40B4-BE49-F238E27FC236}">
                <a16:creationId xmlns:a16="http://schemas.microsoft.com/office/drawing/2014/main" id="{CD524AA4-4DC0-3DEE-A47C-5D284E302E05}"/>
              </a:ext>
            </a:extLst>
          </p:cNvPr>
          <p:cNvGrpSpPr/>
          <p:nvPr/>
        </p:nvGrpSpPr>
        <p:grpSpPr>
          <a:xfrm>
            <a:off x="7931076" y="8371888"/>
            <a:ext cx="927410" cy="927410"/>
            <a:chOff x="0" y="0"/>
            <a:chExt cx="812800" cy="812800"/>
          </a:xfrm>
        </p:grpSpPr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41C6BA29-DA95-C3B5-8066-91697BEC7D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FC83A5B1-8423-0F0A-1CDF-D36EDD361F8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27">
            <a:extLst>
              <a:ext uri="{FF2B5EF4-FFF2-40B4-BE49-F238E27FC236}">
                <a16:creationId xmlns:a16="http://schemas.microsoft.com/office/drawing/2014/main" id="{C93FA96E-2E6F-99FA-0971-850A2EB72A9B}"/>
              </a:ext>
            </a:extLst>
          </p:cNvPr>
          <p:cNvSpPr txBox="1"/>
          <p:nvPr/>
        </p:nvSpPr>
        <p:spPr>
          <a:xfrm>
            <a:off x="8264439" y="8267700"/>
            <a:ext cx="266582" cy="83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19E71B74-15BC-25FF-4DC3-8DC493FF7EDD}"/>
              </a:ext>
            </a:extLst>
          </p:cNvPr>
          <p:cNvSpPr txBox="1"/>
          <p:nvPr/>
        </p:nvSpPr>
        <p:spPr>
          <a:xfrm>
            <a:off x="9104904" y="8331076"/>
            <a:ext cx="8144672" cy="82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Management Plan?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58400" y="-248577"/>
            <a:ext cx="87823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44532" y="571500"/>
            <a:ext cx="6950236" cy="92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080"/>
              </a:lnSpc>
            </a:pPr>
            <a:r>
              <a:rPr lang="en-US" sz="6600" b="1" dirty="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Research Question ?</a:t>
            </a:r>
          </a:p>
        </p:txBody>
      </p:sp>
      <p:sp>
        <p:nvSpPr>
          <p:cNvPr id="7" name="Freeform 7"/>
          <p:cNvSpPr/>
          <p:nvPr/>
        </p:nvSpPr>
        <p:spPr>
          <a:xfrm>
            <a:off x="10439400" y="1366235"/>
            <a:ext cx="7592490" cy="7554528"/>
          </a:xfrm>
          <a:custGeom>
            <a:avLst/>
            <a:gdLst/>
            <a:ahLst/>
            <a:cxnLst/>
            <a:rect l="l" t="t" r="r" b="b"/>
            <a:pathLst>
              <a:path w="7592490" h="7554528">
                <a:moveTo>
                  <a:pt x="0" y="0"/>
                </a:moveTo>
                <a:lnTo>
                  <a:pt x="7592490" y="0"/>
                </a:lnTo>
                <a:lnTo>
                  <a:pt x="7592490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0E62E-D24C-7AAE-AE3C-CDA02BFE217D}"/>
              </a:ext>
            </a:extLst>
          </p:cNvPr>
          <p:cNvSpPr txBox="1"/>
          <p:nvPr/>
        </p:nvSpPr>
        <p:spPr>
          <a:xfrm>
            <a:off x="762000" y="1943100"/>
            <a:ext cx="811530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implement an intelligent chatbot.</a:t>
            </a:r>
          </a:p>
          <a:p>
            <a:endParaRPr lang="en-GB" sz="24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 Functionalities: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Intent Recognition: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Accurately determine what the user is asking or needs.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buSzPts val="1000"/>
              <a:tabLst>
                <a:tab pos="457200" algn="l"/>
              </a:tabLst>
            </a:pPr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Appropriate Response Generation: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relevant and context-aware answers or actions.</a:t>
            </a:r>
          </a:p>
          <a:p>
            <a:endParaRPr lang="en-GB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Enhancement Feature:</a:t>
            </a:r>
            <a:endParaRPr lang="en-GB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Sentiment Analysis: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sentiment analysis to understand the emotional tone of user inputs.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 the chatbot's responses based on detected sentiment to improve user experience.</a:t>
            </a:r>
          </a:p>
          <a:p>
            <a:endParaRPr lang="en-GB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 Goal: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chatbot that not only comprehends the user's intent but also adapts its responses based on the user's emotional state for a more engaging interaction.</a:t>
            </a:r>
          </a:p>
          <a:p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GB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11764829" y="2857500"/>
            <a:ext cx="6528087" cy="6373045"/>
          </a:xfrm>
          <a:custGeom>
            <a:avLst/>
            <a:gdLst/>
            <a:ahLst/>
            <a:cxnLst/>
            <a:rect l="l" t="t" r="r" b="b"/>
            <a:pathLst>
              <a:path w="6528087" h="6373045">
                <a:moveTo>
                  <a:pt x="0" y="0"/>
                </a:moveTo>
                <a:lnTo>
                  <a:pt x="6528088" y="0"/>
                </a:lnTo>
                <a:lnTo>
                  <a:pt x="6528088" y="6373045"/>
                </a:lnTo>
                <a:lnTo>
                  <a:pt x="0" y="637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3" name="TextBox 33"/>
          <p:cNvSpPr txBox="1"/>
          <p:nvPr/>
        </p:nvSpPr>
        <p:spPr>
          <a:xfrm>
            <a:off x="3657600" y="646086"/>
            <a:ext cx="10667221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75"/>
              </a:lnSpc>
              <a:spcBef>
                <a:spcPct val="0"/>
              </a:spcBef>
            </a:pPr>
            <a:r>
              <a:rPr lang="en-US" sz="6312" b="1" dirty="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Aim And Objectives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AA8F63-A766-7922-ADE1-976981209DDE}"/>
              </a:ext>
            </a:extLst>
          </p:cNvPr>
          <p:cNvSpPr txBox="1"/>
          <p:nvPr/>
        </p:nvSpPr>
        <p:spPr>
          <a:xfrm>
            <a:off x="1143000" y="1922800"/>
            <a:ext cx="1280160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000"/>
              <a:tabLst>
                <a:tab pos="457200" algn="l"/>
              </a:tabLst>
            </a:pPr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Aim: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machine learning model for intent recognition using the ATIS dataset to improve natural language understanding for airline travel queries.</a:t>
            </a:r>
          </a:p>
          <a:p>
            <a:pPr lvl="0">
              <a:buSzPts val="1000"/>
              <a:tabLst>
                <a:tab pos="457200" algn="l"/>
              </a:tabLst>
            </a:pPr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Preprocessing: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 and prepare the ATIS dataset.</a:t>
            </a:r>
          </a:p>
          <a:p>
            <a:pPr marL="1143000" lvl="2" indent="-22860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 Exploration: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Investigate and compare various classification algorithms.</a:t>
            </a:r>
          </a:p>
          <a:p>
            <a:pPr lvl="2">
              <a:buSzPts val="1000"/>
              <a:tabLst>
                <a:tab pos="1371600" algn="l"/>
              </a:tabLst>
            </a:pP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Evaluation: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Assess model performance using specific metrics.</a:t>
            </a:r>
          </a:p>
          <a:p>
            <a:pPr lvl="2">
              <a:buSzPts val="1000"/>
              <a:tabLst>
                <a:tab pos="1371600" algn="l"/>
              </a:tabLst>
            </a:pP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Prototype Development: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real-time interactive application for users.</a:t>
            </a:r>
          </a:p>
          <a:p>
            <a:pPr marL="1143000" lvl="2" indent="-22860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Record methods and findings to clarify the process and reveal user behaviour patterns.</a:t>
            </a:r>
          </a:p>
          <a:p>
            <a:pPr lvl="2">
              <a:buSzPts val="1000"/>
              <a:tabLst>
                <a:tab pos="1371600" algn="l"/>
              </a:tabLst>
            </a:pP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Assurance: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 that privacy standards are maintained throughout the project.</a:t>
            </a:r>
          </a:p>
          <a:p>
            <a:endParaRPr lang="en-GB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06200" y="-248577"/>
            <a:ext cx="786809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9600" y="2247900"/>
            <a:ext cx="10363200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 with Intent Recognition:</a:t>
            </a: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Begin Simple:</a:t>
            </a: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traditional models (Logistic Regression/SVM) with TF-IDF or basic embeddings.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 Complexity:</a:t>
            </a: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Explore deep learning models (LSTM, Bi-LSTM, CNN) and then transformer-based models (BERT).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Sentiment Analysis Next:</a:t>
            </a: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Baseline Approach:</a:t>
            </a: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Begin with simple models (Logistic Regression/SVM) on a sentiment dataset.</a:t>
            </a:r>
          </a:p>
          <a:p>
            <a:pPr lvl="0">
              <a:buSzPts val="1000"/>
              <a:tabLst>
                <a:tab pos="457200" algn="l"/>
              </a:tabLst>
            </a:pP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 as Needed:</a:t>
            </a: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Move to deep learning or transformer-based models for better performance.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Integration:</a:t>
            </a: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Combine both functionalities in a web-based interface, either by running separate models or using a multi-task learning approach.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2016" y="643684"/>
            <a:ext cx="6118937" cy="92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80"/>
              </a:lnSpc>
            </a:pPr>
            <a:r>
              <a:rPr lang="en-US" sz="6600" b="1" dirty="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Models Training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2103358" y="1104900"/>
            <a:ext cx="7258642" cy="7554528"/>
          </a:xfrm>
          <a:custGeom>
            <a:avLst/>
            <a:gdLst/>
            <a:ahLst/>
            <a:cxnLst/>
            <a:rect l="l" t="t" r="r" b="b"/>
            <a:pathLst>
              <a:path w="7258642" h="7554528">
                <a:moveTo>
                  <a:pt x="0" y="0"/>
                </a:moveTo>
                <a:lnTo>
                  <a:pt x="7258642" y="0"/>
                </a:lnTo>
                <a:lnTo>
                  <a:pt x="7258642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8742" y="2705100"/>
            <a:ext cx="8229600" cy="6032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Chatbots in Airline Travel:</a:t>
            </a:r>
            <a:b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Chatbots enhance interactions by understanding and responding to natural language queries in domains like airline travel.</a:t>
            </a:r>
          </a:p>
          <a:p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Role of Intent Recognition:</a:t>
            </a:r>
            <a:b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Accurate intent recognition is vital for managing complex travel queries, and machine learning models (e.g., RNNs, LSTMs, Random Forests) improve this process.</a:t>
            </a:r>
          </a:p>
          <a:p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Foundations:</a:t>
            </a:r>
            <a:b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ATIS dataset underpins research in this area, guiding the development of chatbots that generate dynamic, context-aware responses for better user engagement.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4163" y="1104900"/>
            <a:ext cx="6118937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80"/>
              </a:lnSpc>
            </a:pPr>
            <a:r>
              <a:rPr lang="en-US" sz="8000" b="1" dirty="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Background</a:t>
            </a:r>
          </a:p>
        </p:txBody>
      </p:sp>
      <p:sp>
        <p:nvSpPr>
          <p:cNvPr id="7" name="Freeform 7"/>
          <p:cNvSpPr/>
          <p:nvPr/>
        </p:nvSpPr>
        <p:spPr>
          <a:xfrm>
            <a:off x="9695317" y="1366236"/>
            <a:ext cx="7563983" cy="7554528"/>
          </a:xfrm>
          <a:custGeom>
            <a:avLst/>
            <a:gdLst/>
            <a:ahLst/>
            <a:cxnLst/>
            <a:rect l="l" t="t" r="r" b="b"/>
            <a:pathLst>
              <a:path w="7563983" h="7554528">
                <a:moveTo>
                  <a:pt x="0" y="0"/>
                </a:moveTo>
                <a:lnTo>
                  <a:pt x="7563983" y="0"/>
                </a:lnTo>
                <a:lnTo>
                  <a:pt x="7563983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9400" y="-248577"/>
            <a:ext cx="84013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58317" y="3543300"/>
            <a:ext cx="9389934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Benchmark Dataset: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ATIS dataset is a widely recognized benchmark for intent classification and slot filling in NLP, specifically for airline travel queries.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Annotated Queries: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comprises around 5,000 user queries related to airline travel (e.g., flight information, reservations, cancellations) that are annotated with both intent labels and slot tags.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Accessible via NLTK: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 is available through platforms like the Natural Language Toolkit (NLTK), facilitating its use in training models.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72419" y="800100"/>
            <a:ext cx="6501185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080"/>
              </a:lnSpc>
            </a:pPr>
            <a:r>
              <a:rPr lang="en-US" sz="8000" b="1" dirty="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and data ethics</a:t>
            </a:r>
          </a:p>
        </p:txBody>
      </p:sp>
      <p:sp>
        <p:nvSpPr>
          <p:cNvPr id="7" name="Freeform 7"/>
          <p:cNvSpPr/>
          <p:nvPr/>
        </p:nvSpPr>
        <p:spPr>
          <a:xfrm>
            <a:off x="10821698" y="1293905"/>
            <a:ext cx="7488425" cy="7554528"/>
          </a:xfrm>
          <a:custGeom>
            <a:avLst/>
            <a:gdLst/>
            <a:ahLst/>
            <a:cxnLst/>
            <a:rect l="l" t="t" r="r" b="b"/>
            <a:pathLst>
              <a:path w="7488425" h="7554528">
                <a:moveTo>
                  <a:pt x="0" y="0"/>
                </a:moveTo>
                <a:lnTo>
                  <a:pt x="7488426" y="0"/>
                </a:lnTo>
                <a:lnTo>
                  <a:pt x="7488426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7">
            <a:extLst>
              <a:ext uri="{FF2B5EF4-FFF2-40B4-BE49-F238E27FC236}">
                <a16:creationId xmlns:a16="http://schemas.microsoft.com/office/drawing/2014/main" id="{C1E4083A-0370-5E87-80E1-9B10D9E79AB3}"/>
              </a:ext>
            </a:extLst>
          </p:cNvPr>
          <p:cNvSpPr/>
          <p:nvPr/>
        </p:nvSpPr>
        <p:spPr>
          <a:xfrm>
            <a:off x="10551929" y="1554355"/>
            <a:ext cx="7592490" cy="7554528"/>
          </a:xfrm>
          <a:custGeom>
            <a:avLst/>
            <a:gdLst/>
            <a:ahLst/>
            <a:cxnLst/>
            <a:rect l="l" t="t" r="r" b="b"/>
            <a:pathLst>
              <a:path w="7592490" h="7554528">
                <a:moveTo>
                  <a:pt x="0" y="0"/>
                </a:moveTo>
                <a:lnTo>
                  <a:pt x="7592490" y="0"/>
                </a:lnTo>
                <a:lnTo>
                  <a:pt x="7592490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601536" y="3542840"/>
            <a:ext cx="3451574" cy="51257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2299915" y="3848100"/>
            <a:ext cx="8063285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Diverse Intents and Slots: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features a variety of intents such as booking flights, checking flight status, changing itineraries, and fare information, along with detailed slots like departure/arrival cities, dates, and times.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Real-World Relevance: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size and diversity make it an essential tool for developing robust conversational agents capable of managing realistic airline customer interactions.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58095291-33B5-EBC9-4A7B-933FCCD0960B}"/>
              </a:ext>
            </a:extLst>
          </p:cNvPr>
          <p:cNvSpPr txBox="1"/>
          <p:nvPr/>
        </p:nvSpPr>
        <p:spPr>
          <a:xfrm>
            <a:off x="2299915" y="1181100"/>
            <a:ext cx="6501185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080"/>
              </a:lnSpc>
            </a:pPr>
            <a:r>
              <a:rPr lang="en-US" sz="8000" b="1" dirty="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and data ethics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4200" y="-248577"/>
            <a:ext cx="80965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9345" y="3314700"/>
            <a:ext cx="8096560" cy="579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Inter"/>
              </a:rPr>
              <a:t>Dataset</a:t>
            </a:r>
            <a:r>
              <a:rPr lang="en-US" sz="2800" b="0" i="0" dirty="0">
                <a:effectLst/>
                <a:latin typeface="Inter"/>
              </a:rPr>
              <a:t>: No personally identifiable information (PII), so no anonymization required.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Inter"/>
              </a:rPr>
              <a:t>Usage</a:t>
            </a:r>
            <a:r>
              <a:rPr lang="en-US" sz="2800" b="0" i="0" dirty="0">
                <a:effectLst/>
                <a:latin typeface="Inter"/>
              </a:rPr>
              <a:t>: Focused on training ML models for intent classification and slot filling, adhering to research guidelines.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Inter"/>
              </a:rPr>
              <a:t>No New Participants</a:t>
            </a:r>
            <a:r>
              <a:rPr lang="en-US" sz="2800" b="0" i="0" dirty="0">
                <a:effectLst/>
                <a:latin typeface="Inter"/>
              </a:rPr>
              <a:t>: Only existing dataset used; no ethical approval needed.</a:t>
            </a:r>
          </a:p>
          <a:p>
            <a:pPr algn="l">
              <a:spcBef>
                <a:spcPts val="300"/>
              </a:spcBef>
            </a:pPr>
            <a:endParaRPr lang="en-US" sz="28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Inter"/>
              </a:rPr>
              <a:t>Testing</a:t>
            </a:r>
            <a:r>
              <a:rPr lang="en-US" sz="2800" b="0" i="0" dirty="0">
                <a:effectLst/>
                <a:latin typeface="Inter"/>
              </a:rPr>
              <a:t>: Conducted via unit tests and cross-validation, ensuring controlled evaluation without external human involvement.</a:t>
            </a:r>
          </a:p>
        </p:txBody>
      </p:sp>
      <p:sp>
        <p:nvSpPr>
          <p:cNvPr id="7" name="Freeform 7"/>
          <p:cNvSpPr/>
          <p:nvPr/>
        </p:nvSpPr>
        <p:spPr>
          <a:xfrm>
            <a:off x="11060492" y="1373814"/>
            <a:ext cx="7463975" cy="7539369"/>
          </a:xfrm>
          <a:custGeom>
            <a:avLst/>
            <a:gdLst/>
            <a:ahLst/>
            <a:cxnLst/>
            <a:rect l="l" t="t" r="r" b="b"/>
            <a:pathLst>
              <a:path w="7463975" h="7539369">
                <a:moveTo>
                  <a:pt x="0" y="0"/>
                </a:moveTo>
                <a:lnTo>
                  <a:pt x="7463976" y="0"/>
                </a:lnTo>
                <a:lnTo>
                  <a:pt x="7463976" y="7539369"/>
                </a:lnTo>
                <a:lnTo>
                  <a:pt x="0" y="753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7AC16A7-78AF-1191-23B1-643710C26319}"/>
              </a:ext>
            </a:extLst>
          </p:cNvPr>
          <p:cNvSpPr txBox="1"/>
          <p:nvPr/>
        </p:nvSpPr>
        <p:spPr>
          <a:xfrm>
            <a:off x="1566958" y="1257300"/>
            <a:ext cx="6501185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080"/>
              </a:lnSpc>
            </a:pPr>
            <a:r>
              <a:rPr lang="en-US" sz="8000" b="1" dirty="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ethics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Microsoft Office PowerPoint</Application>
  <PresentationFormat>Custom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Montserrat Medium</vt:lpstr>
      <vt:lpstr>Wingdings</vt:lpstr>
      <vt:lpstr>Montserrat Bold</vt:lpstr>
      <vt:lpstr>Montserrat Semi-Bold</vt:lpstr>
      <vt:lpstr>Symbol</vt:lpstr>
      <vt:lpstr>Courier New</vt:lpstr>
      <vt:lpstr>Calibri</vt:lpstr>
      <vt:lpstr>Arial</vt:lpstr>
      <vt:lpstr>Inter</vt:lpstr>
      <vt:lpstr>Bebas Neue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Muhammad Adnan Javed [Student-PECS]</cp:lastModifiedBy>
  <cp:revision>4</cp:revision>
  <dcterms:created xsi:type="dcterms:W3CDTF">2006-08-16T00:00:00Z</dcterms:created>
  <dcterms:modified xsi:type="dcterms:W3CDTF">2025-02-09T21:27:45Z</dcterms:modified>
  <dc:identifier>DAGeLgaumyA</dc:identifier>
</cp:coreProperties>
</file>